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70" d="100"/>
          <a:sy n="70" d="100"/>
        </p:scale>
        <p:origin x="424" y="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DBDF9A-D6A1-4ED9-A812-5E167FC7B443}" type="datetimeFigureOut">
              <a:rPr lang="en-US" smtClean="0"/>
              <a:t>2/11/2015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525026-C48B-4D53-BB0C-622E1A749567}" type="slidenum">
              <a:rPr lang="en-US" smtClean="0"/>
              <a:t>‹#›</a:t>
            </a:fld>
            <a:endParaRPr lang="en-US"/>
          </a:p>
        </p:txBody>
      </p:sp>
    </p:spTree>
    <p:extLst>
      <p:ext uri="{BB962C8B-B14F-4D97-AF65-F5344CB8AC3E}">
        <p14:creationId xmlns:p14="http://schemas.microsoft.com/office/powerpoint/2010/main" val="302858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B77B0095-0105-40F1-8860-DECD9DB1DB43}" type="slidenum">
              <a:rPr lang="en-US" smtClean="0"/>
              <a:pPr>
                <a:defRPr/>
              </a:pPr>
              <a:t>1</a:t>
            </a:fld>
            <a:endParaRPr lang="en-US"/>
          </a:p>
        </p:txBody>
      </p:sp>
    </p:spTree>
    <p:extLst>
      <p:ext uri="{BB962C8B-B14F-4D97-AF65-F5344CB8AC3E}">
        <p14:creationId xmlns:p14="http://schemas.microsoft.com/office/powerpoint/2010/main" val="21415257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77B0095-0105-40F1-8860-DECD9DB1DB43}" type="slidenum">
              <a:rPr lang="en-US" smtClean="0"/>
              <a:pPr>
                <a:defRPr/>
              </a:pPr>
              <a:t>12</a:t>
            </a:fld>
            <a:endParaRPr lang="en-US"/>
          </a:p>
        </p:txBody>
      </p:sp>
    </p:spTree>
    <p:extLst>
      <p:ext uri="{BB962C8B-B14F-4D97-AF65-F5344CB8AC3E}">
        <p14:creationId xmlns:p14="http://schemas.microsoft.com/office/powerpoint/2010/main" val="41523825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77B0095-0105-40F1-8860-DECD9DB1DB43}" type="slidenum">
              <a:rPr lang="en-US" smtClean="0"/>
              <a:pPr>
                <a:defRPr/>
              </a:pPr>
              <a:t>13</a:t>
            </a:fld>
            <a:endParaRPr lang="en-US"/>
          </a:p>
        </p:txBody>
      </p:sp>
    </p:spTree>
    <p:extLst>
      <p:ext uri="{BB962C8B-B14F-4D97-AF65-F5344CB8AC3E}">
        <p14:creationId xmlns:p14="http://schemas.microsoft.com/office/powerpoint/2010/main" val="28680177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77B0095-0105-40F1-8860-DECD9DB1DB43}" type="slidenum">
              <a:rPr lang="en-US" smtClean="0"/>
              <a:pPr>
                <a:defRPr/>
              </a:pPr>
              <a:t>14</a:t>
            </a:fld>
            <a:endParaRPr lang="en-US"/>
          </a:p>
        </p:txBody>
      </p:sp>
    </p:spTree>
    <p:extLst>
      <p:ext uri="{BB962C8B-B14F-4D97-AF65-F5344CB8AC3E}">
        <p14:creationId xmlns:p14="http://schemas.microsoft.com/office/powerpoint/2010/main" val="41190293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77B0095-0105-40F1-8860-DECD9DB1DB43}" type="slidenum">
              <a:rPr lang="en-US" smtClean="0"/>
              <a:pPr>
                <a:defRPr/>
              </a:pPr>
              <a:t>15</a:t>
            </a:fld>
            <a:endParaRPr lang="en-US"/>
          </a:p>
        </p:txBody>
      </p:sp>
    </p:spTree>
    <p:extLst>
      <p:ext uri="{BB962C8B-B14F-4D97-AF65-F5344CB8AC3E}">
        <p14:creationId xmlns:p14="http://schemas.microsoft.com/office/powerpoint/2010/main" val="713988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77B0095-0105-40F1-8860-DECD9DB1DB43}" type="slidenum">
              <a:rPr lang="en-US" smtClean="0"/>
              <a:pPr>
                <a:defRPr/>
              </a:pPr>
              <a:t>16</a:t>
            </a:fld>
            <a:endParaRPr lang="en-US"/>
          </a:p>
        </p:txBody>
      </p:sp>
    </p:spTree>
    <p:extLst>
      <p:ext uri="{BB962C8B-B14F-4D97-AF65-F5344CB8AC3E}">
        <p14:creationId xmlns:p14="http://schemas.microsoft.com/office/powerpoint/2010/main" val="6533802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77B0095-0105-40F1-8860-DECD9DB1DB43}" type="slidenum">
              <a:rPr lang="en-US" smtClean="0"/>
              <a:pPr>
                <a:defRPr/>
              </a:pPr>
              <a:t>17</a:t>
            </a:fld>
            <a:endParaRPr lang="en-US"/>
          </a:p>
        </p:txBody>
      </p:sp>
    </p:spTree>
    <p:extLst>
      <p:ext uri="{BB962C8B-B14F-4D97-AF65-F5344CB8AC3E}">
        <p14:creationId xmlns:p14="http://schemas.microsoft.com/office/powerpoint/2010/main" val="30078329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77B0095-0105-40F1-8860-DECD9DB1DB43}" type="slidenum">
              <a:rPr lang="en-US" smtClean="0"/>
              <a:pPr>
                <a:defRPr/>
              </a:pPr>
              <a:t>18</a:t>
            </a:fld>
            <a:endParaRPr lang="en-US"/>
          </a:p>
        </p:txBody>
      </p:sp>
    </p:spTree>
    <p:extLst>
      <p:ext uri="{BB962C8B-B14F-4D97-AF65-F5344CB8AC3E}">
        <p14:creationId xmlns:p14="http://schemas.microsoft.com/office/powerpoint/2010/main" val="2412720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77B0095-0105-40F1-8860-DECD9DB1DB43}" type="slidenum">
              <a:rPr lang="en-US" smtClean="0"/>
              <a:pPr>
                <a:defRPr/>
              </a:pPr>
              <a:t>3</a:t>
            </a:fld>
            <a:endParaRPr lang="en-US"/>
          </a:p>
        </p:txBody>
      </p:sp>
    </p:spTree>
    <p:extLst>
      <p:ext uri="{BB962C8B-B14F-4D97-AF65-F5344CB8AC3E}">
        <p14:creationId xmlns:p14="http://schemas.microsoft.com/office/powerpoint/2010/main" val="26926464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77B0095-0105-40F1-8860-DECD9DB1DB43}" type="slidenum">
              <a:rPr lang="en-US" smtClean="0"/>
              <a:pPr>
                <a:defRPr/>
              </a:pPr>
              <a:t>4</a:t>
            </a:fld>
            <a:endParaRPr lang="en-US"/>
          </a:p>
        </p:txBody>
      </p:sp>
    </p:spTree>
    <p:extLst>
      <p:ext uri="{BB962C8B-B14F-4D97-AF65-F5344CB8AC3E}">
        <p14:creationId xmlns:p14="http://schemas.microsoft.com/office/powerpoint/2010/main" val="26782542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77B0095-0105-40F1-8860-DECD9DB1DB43}" type="slidenum">
              <a:rPr lang="en-US" smtClean="0"/>
              <a:pPr>
                <a:defRPr/>
              </a:pPr>
              <a:t>5</a:t>
            </a:fld>
            <a:endParaRPr lang="en-US"/>
          </a:p>
        </p:txBody>
      </p:sp>
    </p:spTree>
    <p:extLst>
      <p:ext uri="{BB962C8B-B14F-4D97-AF65-F5344CB8AC3E}">
        <p14:creationId xmlns:p14="http://schemas.microsoft.com/office/powerpoint/2010/main" val="33407919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77B0095-0105-40F1-8860-DECD9DB1DB43}" type="slidenum">
              <a:rPr lang="en-US" smtClean="0"/>
              <a:pPr>
                <a:defRPr/>
              </a:pPr>
              <a:t>6</a:t>
            </a:fld>
            <a:endParaRPr lang="en-US"/>
          </a:p>
        </p:txBody>
      </p:sp>
    </p:spTree>
    <p:extLst>
      <p:ext uri="{BB962C8B-B14F-4D97-AF65-F5344CB8AC3E}">
        <p14:creationId xmlns:p14="http://schemas.microsoft.com/office/powerpoint/2010/main" val="1863637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77B0095-0105-40F1-8860-DECD9DB1DB43}" type="slidenum">
              <a:rPr lang="en-US" smtClean="0"/>
              <a:pPr>
                <a:defRPr/>
              </a:pPr>
              <a:t>8</a:t>
            </a:fld>
            <a:endParaRPr lang="en-US"/>
          </a:p>
        </p:txBody>
      </p:sp>
    </p:spTree>
    <p:extLst>
      <p:ext uri="{BB962C8B-B14F-4D97-AF65-F5344CB8AC3E}">
        <p14:creationId xmlns:p14="http://schemas.microsoft.com/office/powerpoint/2010/main" val="25188786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77B0095-0105-40F1-8860-DECD9DB1DB43}" type="slidenum">
              <a:rPr lang="en-US" smtClean="0"/>
              <a:pPr>
                <a:defRPr/>
              </a:pPr>
              <a:t>9</a:t>
            </a:fld>
            <a:endParaRPr lang="en-US"/>
          </a:p>
        </p:txBody>
      </p:sp>
    </p:spTree>
    <p:extLst>
      <p:ext uri="{BB962C8B-B14F-4D97-AF65-F5344CB8AC3E}">
        <p14:creationId xmlns:p14="http://schemas.microsoft.com/office/powerpoint/2010/main" val="18503543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77B0095-0105-40F1-8860-DECD9DB1DB43}" type="slidenum">
              <a:rPr lang="en-US" smtClean="0"/>
              <a:pPr>
                <a:defRPr/>
              </a:pPr>
              <a:t>10</a:t>
            </a:fld>
            <a:endParaRPr lang="en-US"/>
          </a:p>
        </p:txBody>
      </p:sp>
    </p:spTree>
    <p:extLst>
      <p:ext uri="{BB962C8B-B14F-4D97-AF65-F5344CB8AC3E}">
        <p14:creationId xmlns:p14="http://schemas.microsoft.com/office/powerpoint/2010/main" val="7335619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B77B0095-0105-40F1-8860-DECD9DB1DB43}" type="slidenum">
              <a:rPr lang="en-US" smtClean="0"/>
              <a:pPr>
                <a:defRPr/>
              </a:pPr>
              <a:t>11</a:t>
            </a:fld>
            <a:endParaRPr lang="en-US"/>
          </a:p>
        </p:txBody>
      </p:sp>
    </p:spTree>
    <p:extLst>
      <p:ext uri="{BB962C8B-B14F-4D97-AF65-F5344CB8AC3E}">
        <p14:creationId xmlns:p14="http://schemas.microsoft.com/office/powerpoint/2010/main" val="9220156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9FF6C8E-57F4-401C-B8FF-04E7483584CB}" type="datetimeFigureOut">
              <a:rPr lang="en-US" smtClean="0"/>
              <a:t>2/11/2015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A408D1-F9C7-4F3F-B03E-877B266AB833}" type="slidenum">
              <a:rPr lang="en-US" smtClean="0"/>
              <a:t>‹#›</a:t>
            </a:fld>
            <a:endParaRPr lang="en-US"/>
          </a:p>
        </p:txBody>
      </p:sp>
    </p:spTree>
    <p:extLst>
      <p:ext uri="{BB962C8B-B14F-4D97-AF65-F5344CB8AC3E}">
        <p14:creationId xmlns:p14="http://schemas.microsoft.com/office/powerpoint/2010/main" val="1920694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FF6C8E-57F4-401C-B8FF-04E7483584CB}" type="datetimeFigureOut">
              <a:rPr lang="en-US" smtClean="0"/>
              <a:t>2/11/2015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A408D1-F9C7-4F3F-B03E-877B266AB833}" type="slidenum">
              <a:rPr lang="en-US" smtClean="0"/>
              <a:t>‹#›</a:t>
            </a:fld>
            <a:endParaRPr lang="en-US"/>
          </a:p>
        </p:txBody>
      </p:sp>
    </p:spTree>
    <p:extLst>
      <p:ext uri="{BB962C8B-B14F-4D97-AF65-F5344CB8AC3E}">
        <p14:creationId xmlns:p14="http://schemas.microsoft.com/office/powerpoint/2010/main" val="4030796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FF6C8E-57F4-401C-B8FF-04E7483584CB}" type="datetimeFigureOut">
              <a:rPr lang="en-US" smtClean="0"/>
              <a:t>2/11/2015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A408D1-F9C7-4F3F-B03E-877B266AB833}" type="slidenum">
              <a:rPr lang="en-US" smtClean="0"/>
              <a:t>‹#›</a:t>
            </a:fld>
            <a:endParaRPr lang="en-US"/>
          </a:p>
        </p:txBody>
      </p:sp>
    </p:spTree>
    <p:extLst>
      <p:ext uri="{BB962C8B-B14F-4D97-AF65-F5344CB8AC3E}">
        <p14:creationId xmlns:p14="http://schemas.microsoft.com/office/powerpoint/2010/main" val="804909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FF6C8E-57F4-401C-B8FF-04E7483584CB}" type="datetimeFigureOut">
              <a:rPr lang="en-US" smtClean="0"/>
              <a:t>2/11/2015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A408D1-F9C7-4F3F-B03E-877B266AB833}" type="slidenum">
              <a:rPr lang="en-US" smtClean="0"/>
              <a:t>‹#›</a:t>
            </a:fld>
            <a:endParaRPr lang="en-US"/>
          </a:p>
        </p:txBody>
      </p:sp>
    </p:spTree>
    <p:extLst>
      <p:ext uri="{BB962C8B-B14F-4D97-AF65-F5344CB8AC3E}">
        <p14:creationId xmlns:p14="http://schemas.microsoft.com/office/powerpoint/2010/main" val="4079499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FF6C8E-57F4-401C-B8FF-04E7483584CB}" type="datetimeFigureOut">
              <a:rPr lang="en-US" smtClean="0"/>
              <a:t>2/11/2015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A408D1-F9C7-4F3F-B03E-877B266AB833}" type="slidenum">
              <a:rPr lang="en-US" smtClean="0"/>
              <a:t>‹#›</a:t>
            </a:fld>
            <a:endParaRPr lang="en-US"/>
          </a:p>
        </p:txBody>
      </p:sp>
    </p:spTree>
    <p:extLst>
      <p:ext uri="{BB962C8B-B14F-4D97-AF65-F5344CB8AC3E}">
        <p14:creationId xmlns:p14="http://schemas.microsoft.com/office/powerpoint/2010/main" val="1172289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9FF6C8E-57F4-401C-B8FF-04E7483584CB}" type="datetimeFigureOut">
              <a:rPr lang="en-US" smtClean="0"/>
              <a:t>2/11/2015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A408D1-F9C7-4F3F-B03E-877B266AB833}" type="slidenum">
              <a:rPr lang="en-US" smtClean="0"/>
              <a:t>‹#›</a:t>
            </a:fld>
            <a:endParaRPr lang="en-US"/>
          </a:p>
        </p:txBody>
      </p:sp>
    </p:spTree>
    <p:extLst>
      <p:ext uri="{BB962C8B-B14F-4D97-AF65-F5344CB8AC3E}">
        <p14:creationId xmlns:p14="http://schemas.microsoft.com/office/powerpoint/2010/main" val="3288579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9FF6C8E-57F4-401C-B8FF-04E7483584CB}" type="datetimeFigureOut">
              <a:rPr lang="en-US" smtClean="0"/>
              <a:t>2/11/2015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A408D1-F9C7-4F3F-B03E-877B266AB833}" type="slidenum">
              <a:rPr lang="en-US" smtClean="0"/>
              <a:t>‹#›</a:t>
            </a:fld>
            <a:endParaRPr lang="en-US"/>
          </a:p>
        </p:txBody>
      </p:sp>
    </p:spTree>
    <p:extLst>
      <p:ext uri="{BB962C8B-B14F-4D97-AF65-F5344CB8AC3E}">
        <p14:creationId xmlns:p14="http://schemas.microsoft.com/office/powerpoint/2010/main" val="1908799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9FF6C8E-57F4-401C-B8FF-04E7483584CB}" type="datetimeFigureOut">
              <a:rPr lang="en-US" smtClean="0"/>
              <a:t>2/11/2015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A408D1-F9C7-4F3F-B03E-877B266AB833}" type="slidenum">
              <a:rPr lang="en-US" smtClean="0"/>
              <a:t>‹#›</a:t>
            </a:fld>
            <a:endParaRPr lang="en-US"/>
          </a:p>
        </p:txBody>
      </p:sp>
    </p:spTree>
    <p:extLst>
      <p:ext uri="{BB962C8B-B14F-4D97-AF65-F5344CB8AC3E}">
        <p14:creationId xmlns:p14="http://schemas.microsoft.com/office/powerpoint/2010/main" val="1602144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FF6C8E-57F4-401C-B8FF-04E7483584CB}" type="datetimeFigureOut">
              <a:rPr lang="en-US" smtClean="0"/>
              <a:t>2/11/2015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A408D1-F9C7-4F3F-B03E-877B266AB833}" type="slidenum">
              <a:rPr lang="en-US" smtClean="0"/>
              <a:t>‹#›</a:t>
            </a:fld>
            <a:endParaRPr lang="en-US"/>
          </a:p>
        </p:txBody>
      </p:sp>
    </p:spTree>
    <p:extLst>
      <p:ext uri="{BB962C8B-B14F-4D97-AF65-F5344CB8AC3E}">
        <p14:creationId xmlns:p14="http://schemas.microsoft.com/office/powerpoint/2010/main" val="1602061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FF6C8E-57F4-401C-B8FF-04E7483584CB}" type="datetimeFigureOut">
              <a:rPr lang="en-US" smtClean="0"/>
              <a:t>2/11/2015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A408D1-F9C7-4F3F-B03E-877B266AB833}" type="slidenum">
              <a:rPr lang="en-US" smtClean="0"/>
              <a:t>‹#›</a:t>
            </a:fld>
            <a:endParaRPr lang="en-US"/>
          </a:p>
        </p:txBody>
      </p:sp>
    </p:spTree>
    <p:extLst>
      <p:ext uri="{BB962C8B-B14F-4D97-AF65-F5344CB8AC3E}">
        <p14:creationId xmlns:p14="http://schemas.microsoft.com/office/powerpoint/2010/main" val="3817883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FF6C8E-57F4-401C-B8FF-04E7483584CB}" type="datetimeFigureOut">
              <a:rPr lang="en-US" smtClean="0"/>
              <a:t>2/11/2015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A408D1-F9C7-4F3F-B03E-877B266AB833}" type="slidenum">
              <a:rPr lang="en-US" smtClean="0"/>
              <a:t>‹#›</a:t>
            </a:fld>
            <a:endParaRPr lang="en-US"/>
          </a:p>
        </p:txBody>
      </p:sp>
    </p:spTree>
    <p:extLst>
      <p:ext uri="{BB962C8B-B14F-4D97-AF65-F5344CB8AC3E}">
        <p14:creationId xmlns:p14="http://schemas.microsoft.com/office/powerpoint/2010/main" val="96372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39000" b="-39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FF6C8E-57F4-401C-B8FF-04E7483584CB}" type="datetimeFigureOut">
              <a:rPr lang="en-US" smtClean="0"/>
              <a:t>2/11/2015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A408D1-F9C7-4F3F-B03E-877B266AB833}" type="slidenum">
              <a:rPr lang="en-US" smtClean="0"/>
              <a:t>‹#›</a:t>
            </a:fld>
            <a:endParaRPr lang="en-US"/>
          </a:p>
        </p:txBody>
      </p:sp>
    </p:spTree>
    <p:extLst>
      <p:ext uri="{BB962C8B-B14F-4D97-AF65-F5344CB8AC3E}">
        <p14:creationId xmlns:p14="http://schemas.microsoft.com/office/powerpoint/2010/main" val="15597726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61288" y="914401"/>
            <a:ext cx="9857232" cy="1905000"/>
          </a:xfrm>
        </p:spPr>
        <p:txBody>
          <a:bodyPr anchor="b">
            <a:normAutofit/>
          </a:bodyPr>
          <a:lstStyle/>
          <a:p>
            <a:pPr>
              <a:defRPr/>
            </a:pPr>
            <a:r>
              <a:rPr lang="en-US" sz="3600" dirty="0" smtClean="0">
                <a:ln w="5000" cmpd="sng">
                  <a:solidFill>
                    <a:srgbClr val="002060"/>
                  </a:solidFill>
                  <a:prstDash val="solid"/>
                </a:ln>
                <a:gradFill>
                  <a:gsLst>
                    <a:gs pos="0">
                      <a:srgbClr val="002060"/>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rPr>
              <a:t>The Fundamentals of the </a:t>
            </a:r>
            <a:r>
              <a:rPr lang="en-US" sz="3600" dirty="0">
                <a:ln w="5000" cmpd="sng">
                  <a:solidFill>
                    <a:srgbClr val="002060"/>
                  </a:solidFill>
                  <a:prstDash val="solid"/>
                </a:ln>
                <a:gradFill>
                  <a:gsLst>
                    <a:gs pos="0">
                      <a:srgbClr val="002060"/>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rPr>
              <a:t>Indian </a:t>
            </a:r>
            <a:r>
              <a:rPr lang="en-US" sz="3600" dirty="0" smtClean="0">
                <a:ln w="5000" cmpd="sng">
                  <a:solidFill>
                    <a:srgbClr val="002060"/>
                  </a:solidFill>
                  <a:prstDash val="solid"/>
                </a:ln>
                <a:gradFill>
                  <a:gsLst>
                    <a:gs pos="0">
                      <a:srgbClr val="002060"/>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rPr>
              <a:t>Child Welfare </a:t>
            </a:r>
            <a:r>
              <a:rPr lang="en-US" sz="3600" dirty="0" smtClean="0">
                <a:ln w="5000" cmpd="sng">
                  <a:solidFill>
                    <a:srgbClr val="002060"/>
                  </a:solidFill>
                  <a:prstDash val="solid"/>
                </a:ln>
                <a:gradFill>
                  <a:gsLst>
                    <a:gs pos="0">
                      <a:srgbClr val="002060"/>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rPr>
              <a:t>Act</a:t>
            </a:r>
            <a:br>
              <a:rPr lang="en-US" sz="3600" dirty="0" smtClean="0">
                <a:ln w="5000" cmpd="sng">
                  <a:solidFill>
                    <a:srgbClr val="002060"/>
                  </a:solidFill>
                  <a:prstDash val="solid"/>
                </a:ln>
                <a:gradFill>
                  <a:gsLst>
                    <a:gs pos="0">
                      <a:srgbClr val="002060"/>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rPr>
            </a:br>
            <a:r>
              <a:rPr lang="en-US" sz="3600" dirty="0" smtClean="0">
                <a:ln w="5000" cmpd="sng">
                  <a:solidFill>
                    <a:srgbClr val="002060"/>
                  </a:solidFill>
                  <a:prstDash val="solid"/>
                </a:ln>
                <a:gradFill>
                  <a:gsLst>
                    <a:gs pos="0">
                      <a:srgbClr val="002060"/>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rPr>
              <a:t> </a:t>
            </a:r>
            <a:r>
              <a:rPr lang="en-US" sz="3600" dirty="0">
                <a:ln w="5000" cmpd="sng">
                  <a:solidFill>
                    <a:srgbClr val="002060"/>
                  </a:solidFill>
                  <a:prstDash val="solid"/>
                </a:ln>
                <a:gradFill>
                  <a:gsLst>
                    <a:gs pos="0">
                      <a:srgbClr val="002060"/>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rPr>
              <a:t>25 </a:t>
            </a:r>
            <a:r>
              <a:rPr lang="en-US" sz="3600" dirty="0" smtClean="0">
                <a:ln w="5000" cmpd="sng">
                  <a:solidFill>
                    <a:srgbClr val="002060"/>
                  </a:solidFill>
                  <a:prstDash val="solid"/>
                </a:ln>
                <a:gradFill>
                  <a:gsLst>
                    <a:gs pos="0">
                      <a:srgbClr val="002060"/>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rPr>
              <a:t>U.S.C. </a:t>
            </a:r>
            <a:r>
              <a:rPr lang="en-US" sz="3600" dirty="0">
                <a:ln w="5000" cmpd="sng">
                  <a:solidFill>
                    <a:srgbClr val="002060"/>
                  </a:solidFill>
                  <a:prstDash val="solid"/>
                </a:ln>
                <a:gradFill>
                  <a:gsLst>
                    <a:gs pos="0">
                      <a:srgbClr val="002060"/>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rPr>
              <a:t>§ § 1901 </a:t>
            </a:r>
            <a:r>
              <a:rPr lang="en-US" sz="3600" dirty="0" smtClean="0">
                <a:ln w="5000" cmpd="sng">
                  <a:solidFill>
                    <a:srgbClr val="002060"/>
                  </a:solidFill>
                  <a:prstDash val="solid"/>
                </a:ln>
                <a:gradFill>
                  <a:gsLst>
                    <a:gs pos="0">
                      <a:srgbClr val="002060"/>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rPr>
              <a:t>Et Seq.</a:t>
            </a:r>
            <a:r>
              <a:rPr lang="en-US" sz="3600" dirty="0">
                <a:ln w="5000" cmpd="sng">
                  <a:solidFill>
                    <a:srgbClr val="002060"/>
                  </a:solidFill>
                  <a:prstDash val="solid"/>
                </a:ln>
                <a:gradFill>
                  <a:gsLst>
                    <a:gs pos="0">
                      <a:srgbClr val="002060"/>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rPr>
              <a:t/>
            </a:r>
            <a:br>
              <a:rPr lang="en-US" sz="3600" dirty="0">
                <a:ln w="5000" cmpd="sng">
                  <a:solidFill>
                    <a:srgbClr val="002060"/>
                  </a:solidFill>
                  <a:prstDash val="solid"/>
                </a:ln>
                <a:gradFill>
                  <a:gsLst>
                    <a:gs pos="0">
                      <a:srgbClr val="002060"/>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rPr>
            </a:br>
            <a:endParaRPr sz="3600" dirty="0">
              <a:ln w="5000" cmpd="sng">
                <a:solidFill>
                  <a:srgbClr val="002060"/>
                </a:solidFill>
                <a:prstDash val="solid"/>
              </a:ln>
              <a:gradFill>
                <a:gsLst>
                  <a:gs pos="0">
                    <a:srgbClr val="002060"/>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ndParaRPr>
          </a:p>
        </p:txBody>
      </p:sp>
      <p:sp>
        <p:nvSpPr>
          <p:cNvPr id="5123" name="Subtitle 2"/>
          <p:cNvSpPr>
            <a:spLocks noGrp="1"/>
          </p:cNvSpPr>
          <p:nvPr>
            <p:ph type="subTitle" idx="1"/>
          </p:nvPr>
        </p:nvSpPr>
        <p:spPr>
          <a:xfrm>
            <a:off x="1957389" y="3733800"/>
            <a:ext cx="6480175" cy="1219200"/>
          </a:xfrm>
        </p:spPr>
        <p:txBody>
          <a:bodyPr anchor="t">
            <a:normAutofit fontScale="92500" lnSpcReduction="10000"/>
          </a:bodyPr>
          <a:lstStyle/>
          <a:p>
            <a:pPr algn="l" eaLnBrk="1" hangingPunct="1"/>
            <a:r>
              <a:rPr lang="en-US" dirty="0" smtClean="0"/>
              <a:t>AMERICAN INNS OF COURT </a:t>
            </a:r>
          </a:p>
          <a:p>
            <a:pPr algn="l" eaLnBrk="1" hangingPunct="1"/>
            <a:r>
              <a:rPr lang="en-US" dirty="0" smtClean="0"/>
              <a:t>JANUARY 22, 2015</a:t>
            </a:r>
          </a:p>
          <a:p>
            <a:pPr algn="l" eaLnBrk="1" hangingPunct="1"/>
            <a:r>
              <a:rPr lang="en-US" dirty="0" smtClean="0"/>
              <a:t>PRESENTER: HOWARD A. BELODOFF</a:t>
            </a:r>
          </a:p>
          <a:p>
            <a:pPr algn="l" eaLnBrk="1" hangingPunct="1"/>
            <a:endParaRPr lang="en-US" dirty="0" smtClean="0"/>
          </a:p>
        </p:txBody>
      </p:sp>
    </p:spTree>
    <p:extLst>
      <p:ext uri="{BB962C8B-B14F-4D97-AF65-F5344CB8AC3E}">
        <p14:creationId xmlns:p14="http://schemas.microsoft.com/office/powerpoint/2010/main" val="11541388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lstStyle/>
          <a:p>
            <a:pPr algn="ctr"/>
            <a:r>
              <a:rPr lang="en-US" sz="3200" b="1" dirty="0"/>
              <a:t>NOTICE CANNOT BE WAIVED</a:t>
            </a:r>
          </a:p>
        </p:txBody>
      </p:sp>
      <p:sp>
        <p:nvSpPr>
          <p:cNvPr id="3" name="Content Placeholder 2"/>
          <p:cNvSpPr>
            <a:spLocks noGrp="1"/>
          </p:cNvSpPr>
          <p:nvPr>
            <p:ph idx="1"/>
          </p:nvPr>
        </p:nvSpPr>
        <p:spPr>
          <a:xfrm>
            <a:off x="2084832" y="1600201"/>
            <a:ext cx="8125968" cy="4525963"/>
          </a:xfrm>
        </p:spPr>
        <p:txBody>
          <a:bodyPr/>
          <a:lstStyle/>
          <a:p>
            <a:r>
              <a:rPr lang="en-US" sz="2400" dirty="0"/>
              <a:t>Compliance with ICWA’s notice requirement is mandatory and a parent cannot waive the tribe’s or Indian custodian’s right to notice.  </a:t>
            </a:r>
            <a:r>
              <a:rPr lang="en-US" sz="2400" i="1" dirty="0"/>
              <a:t>In re Jennifer A.</a:t>
            </a:r>
            <a:r>
              <a:rPr lang="en-US" sz="2400" dirty="0"/>
              <a:t>, 127 Cal. </a:t>
            </a:r>
            <a:r>
              <a:rPr lang="en-US" sz="2400" dirty="0" err="1"/>
              <a:t>Rptr</a:t>
            </a:r>
            <a:r>
              <a:rPr lang="en-US" sz="2400" dirty="0"/>
              <a:t>. 2d 54, 63-64 (Cal. App. 4th Dist. 2002).</a:t>
            </a:r>
          </a:p>
          <a:p>
            <a:endParaRPr lang="en-US" sz="2400" dirty="0"/>
          </a:p>
          <a:p>
            <a:endParaRPr lang="en-US" sz="2400" dirty="0"/>
          </a:p>
          <a:p>
            <a:endParaRPr lang="en-US" sz="2400" dirty="0"/>
          </a:p>
        </p:txBody>
      </p:sp>
    </p:spTree>
    <p:extLst>
      <p:ext uri="{BB962C8B-B14F-4D97-AF65-F5344CB8AC3E}">
        <p14:creationId xmlns:p14="http://schemas.microsoft.com/office/powerpoint/2010/main" val="40331878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981200" y="274638"/>
            <a:ext cx="8077200" cy="944562"/>
          </a:xfrm>
        </p:spPr>
        <p:txBody>
          <a:bodyPr/>
          <a:lstStyle/>
          <a:p>
            <a:pPr algn="ctr"/>
            <a:r>
              <a:rPr lang="en-US" sz="3200" b="1" dirty="0"/>
              <a:t>ACTIVE EFFORTS/REMEDIAL SERVICES</a:t>
            </a:r>
          </a:p>
        </p:txBody>
      </p:sp>
      <p:sp>
        <p:nvSpPr>
          <p:cNvPr id="8" name="Content Placeholder 7"/>
          <p:cNvSpPr>
            <a:spLocks noGrp="1"/>
          </p:cNvSpPr>
          <p:nvPr>
            <p:ph idx="1"/>
          </p:nvPr>
        </p:nvSpPr>
        <p:spPr>
          <a:xfrm>
            <a:off x="1981200" y="1600201"/>
            <a:ext cx="8077200" cy="4525963"/>
          </a:xfrm>
        </p:spPr>
        <p:txBody>
          <a:bodyPr/>
          <a:lstStyle/>
          <a:p>
            <a:r>
              <a:rPr lang="en-US" sz="2400" dirty="0"/>
              <a:t>Prior to seeking to remove an Indian child a party must first prove to the court that “active efforts” to prevent the breakup of the Indian family through “remedial services and rehabilitative programs” were unsuccessful.  25 U.S.C. at § 1912(d); </a:t>
            </a:r>
            <a:r>
              <a:rPr lang="en-US" sz="2400" i="1" dirty="0"/>
              <a:t>see also </a:t>
            </a:r>
            <a:r>
              <a:rPr lang="en-US" sz="2400" dirty="0"/>
              <a:t>IDAPA § 16.06.01.050.01-02. </a:t>
            </a:r>
          </a:p>
          <a:p>
            <a:endParaRPr lang="en-US" sz="2400" dirty="0"/>
          </a:p>
          <a:p>
            <a:r>
              <a:rPr lang="en-US" sz="2400" dirty="0"/>
              <a:t>“Active efforts must include contacts and working with an Indian child’s tribe.”  IDAPA § 16.06.01.050.02. </a:t>
            </a:r>
          </a:p>
          <a:p>
            <a:endParaRPr lang="en-US" sz="2400" dirty="0"/>
          </a:p>
        </p:txBody>
      </p:sp>
    </p:spTree>
    <p:extLst>
      <p:ext uri="{BB962C8B-B14F-4D97-AF65-F5344CB8AC3E}">
        <p14:creationId xmlns:p14="http://schemas.microsoft.com/office/powerpoint/2010/main" val="3339130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305800" cy="950658"/>
          </a:xfrm>
        </p:spPr>
        <p:txBody>
          <a:bodyPr/>
          <a:lstStyle/>
          <a:p>
            <a:pPr algn="ctr"/>
            <a:r>
              <a:rPr lang="en-US" sz="3200" b="1" dirty="0"/>
              <a:t>STATE MUST ACTUALLY PROVIDE SERVICES</a:t>
            </a:r>
          </a:p>
        </p:txBody>
      </p:sp>
      <p:sp>
        <p:nvSpPr>
          <p:cNvPr id="3" name="Content Placeholder 2"/>
          <p:cNvSpPr>
            <a:spLocks noGrp="1"/>
          </p:cNvSpPr>
          <p:nvPr>
            <p:ph idx="1"/>
          </p:nvPr>
        </p:nvSpPr>
        <p:spPr>
          <a:xfrm>
            <a:off x="1981200" y="1417320"/>
            <a:ext cx="8153400" cy="4708844"/>
          </a:xfrm>
        </p:spPr>
        <p:txBody>
          <a:bodyPr/>
          <a:lstStyle/>
          <a:p>
            <a:r>
              <a:rPr lang="en-US" sz="2400" dirty="0"/>
              <a:t>The adequacy of active efforts under § 1912(d) depends on the facts of the case and must be supported by substantial and competent evidence.  </a:t>
            </a:r>
            <a:r>
              <a:rPr lang="en-US" sz="2400" i="1" dirty="0"/>
              <a:t>Idaho Department of Health and Welfare v. John Doe</a:t>
            </a:r>
            <a:r>
              <a:rPr lang="en-US" sz="2400" dirty="0"/>
              <a:t>, 152 Idaho 797, 805, 275 P.3d 23, 31 (2012) (“</a:t>
            </a:r>
            <a:r>
              <a:rPr lang="en-US" sz="2400" i="1" dirty="0"/>
              <a:t>Doe II</a:t>
            </a:r>
            <a:r>
              <a:rPr lang="en-US" sz="2400" dirty="0"/>
              <a:t>”). </a:t>
            </a:r>
          </a:p>
          <a:p>
            <a:endParaRPr lang="en-US" sz="2400" dirty="0"/>
          </a:p>
          <a:p>
            <a:r>
              <a:rPr lang="en-US" sz="2400" dirty="0"/>
              <a:t>“[A]</a:t>
            </a:r>
            <a:r>
              <a:rPr lang="en-US" sz="2400" dirty="0" err="1"/>
              <a:t>ctive</a:t>
            </a:r>
            <a:r>
              <a:rPr lang="en-US" sz="2400" dirty="0"/>
              <a:t> efforts require that the state actually help the parent develop the skills required to keep custody of the children.”  </a:t>
            </a:r>
            <a:r>
              <a:rPr lang="en-US" sz="2400" i="1" dirty="0"/>
              <a:t>Doe II</a:t>
            </a:r>
            <a:r>
              <a:rPr lang="en-US" sz="2400" dirty="0"/>
              <a:t>, 152 Idaho at 805</a:t>
            </a:r>
            <a:r>
              <a:rPr lang="en-US" sz="2400" i="1" dirty="0"/>
              <a:t> </a:t>
            </a:r>
            <a:r>
              <a:rPr lang="en-US" sz="2400" dirty="0"/>
              <a:t>(citing </a:t>
            </a:r>
            <a:r>
              <a:rPr lang="en-US" sz="2400" i="1" dirty="0" err="1"/>
              <a:t>Dashiell</a:t>
            </a:r>
            <a:r>
              <a:rPr lang="en-US" sz="2400" i="1" dirty="0"/>
              <a:t> R. v. Alaska, Dep’t of Health and Soc. </a:t>
            </a:r>
            <a:r>
              <a:rPr lang="en-US" sz="2400" i="1" dirty="0" err="1"/>
              <a:t>Servs</a:t>
            </a:r>
            <a:r>
              <a:rPr lang="en-US" sz="2400" i="1" dirty="0"/>
              <a:t>., Office of Children’s </a:t>
            </a:r>
            <a:r>
              <a:rPr lang="en-US" sz="2400" i="1" dirty="0" err="1"/>
              <a:t>Servs</a:t>
            </a:r>
            <a:r>
              <a:rPr lang="en-US" sz="2400" i="1" dirty="0"/>
              <a:t>.</a:t>
            </a:r>
            <a:r>
              <a:rPr lang="en-US" sz="2400" dirty="0"/>
              <a:t>, 222 P.3d 841, 849 (Alaska 2009)). </a:t>
            </a:r>
          </a:p>
        </p:txBody>
      </p:sp>
    </p:spTree>
    <p:extLst>
      <p:ext uri="{BB962C8B-B14F-4D97-AF65-F5344CB8AC3E}">
        <p14:creationId xmlns:p14="http://schemas.microsoft.com/office/powerpoint/2010/main" val="13372135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868362"/>
          </a:xfrm>
        </p:spPr>
        <p:txBody>
          <a:bodyPr/>
          <a:lstStyle/>
          <a:p>
            <a:pPr algn="ctr"/>
            <a:r>
              <a:rPr lang="en-US" sz="3200" b="1" dirty="0"/>
              <a:t>STANDARD OF PROOF</a:t>
            </a:r>
          </a:p>
        </p:txBody>
      </p:sp>
      <p:sp>
        <p:nvSpPr>
          <p:cNvPr id="3" name="Content Placeholder 2"/>
          <p:cNvSpPr>
            <a:spLocks noGrp="1"/>
          </p:cNvSpPr>
          <p:nvPr>
            <p:ph idx="1"/>
          </p:nvPr>
        </p:nvSpPr>
        <p:spPr>
          <a:xfrm>
            <a:off x="1981200" y="1447801"/>
            <a:ext cx="8153400" cy="4678363"/>
          </a:xfrm>
        </p:spPr>
        <p:txBody>
          <a:bodyPr/>
          <a:lstStyle/>
          <a:p>
            <a:r>
              <a:rPr lang="en-US" sz="2400" dirty="0"/>
              <a:t>The Indian child must not removed unless the party seeking such placement has proved, “</a:t>
            </a:r>
            <a:r>
              <a:rPr lang="en-US" sz="2400" b="1" dirty="0"/>
              <a:t>by clear and convincing evidence, including testimony of qualified expert witnesses</a:t>
            </a:r>
            <a:r>
              <a:rPr lang="en-US" sz="2400" dirty="0"/>
              <a:t>, that continued custody of the Indian child by the parent or Indian custodian is </a:t>
            </a:r>
            <a:r>
              <a:rPr lang="en-US" sz="2400" b="1" dirty="0"/>
              <a:t>likely to result in serious emotional or physical damage to the child</a:t>
            </a:r>
            <a:r>
              <a:rPr lang="en-US" sz="2400" dirty="0"/>
              <a:t>.”  25 U.S.C. § 1912(e).  </a:t>
            </a:r>
            <a:r>
              <a:rPr lang="en-US" sz="2400" i="1" dirty="0"/>
              <a:t>In Interest of J.R.H.</a:t>
            </a:r>
            <a:r>
              <a:rPr lang="en-US" sz="2400" dirty="0"/>
              <a:t>, 358 N.W.2d 311, 321-22 (Iowa 1984).</a:t>
            </a:r>
          </a:p>
        </p:txBody>
      </p:sp>
    </p:spTree>
    <p:extLst>
      <p:ext uri="{BB962C8B-B14F-4D97-AF65-F5344CB8AC3E}">
        <p14:creationId xmlns:p14="http://schemas.microsoft.com/office/powerpoint/2010/main" val="12891498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944562"/>
          </a:xfrm>
        </p:spPr>
        <p:txBody>
          <a:bodyPr/>
          <a:lstStyle/>
          <a:p>
            <a:pPr algn="ctr"/>
            <a:r>
              <a:rPr lang="en-US" sz="3200" b="1" dirty="0"/>
              <a:t>VOLUNTARY CONSENT</a:t>
            </a:r>
          </a:p>
        </p:txBody>
      </p:sp>
      <p:sp>
        <p:nvSpPr>
          <p:cNvPr id="3" name="Content Placeholder 2"/>
          <p:cNvSpPr>
            <a:spLocks noGrp="1"/>
          </p:cNvSpPr>
          <p:nvPr>
            <p:ph idx="1"/>
          </p:nvPr>
        </p:nvSpPr>
        <p:spPr>
          <a:xfrm>
            <a:off x="1981200" y="1392937"/>
            <a:ext cx="8229600" cy="5135563"/>
          </a:xfrm>
        </p:spPr>
        <p:txBody>
          <a:bodyPr/>
          <a:lstStyle/>
          <a:p>
            <a:r>
              <a:rPr lang="en-US" sz="2400" dirty="0"/>
              <a:t>A voluntary consent to removal must be knowingly made after being informed in specific detail of the consequences of their consent.  25 U.S.C. § 1913(a). </a:t>
            </a:r>
          </a:p>
          <a:p>
            <a:endParaRPr lang="en-US" sz="2400" dirty="0"/>
          </a:p>
          <a:p>
            <a:r>
              <a:rPr lang="en-US" sz="2400" dirty="0"/>
              <a:t>Consent must be “executed in writing . . . and accompanied by the presiding judge’s certificate that the terms and consequences of the consent were fully explained in detail and fully understood by the parent or Indian custodian.”  25 U.S.C.</a:t>
            </a:r>
            <a:r>
              <a:rPr lang="en-US" sz="2400" i="1" dirty="0"/>
              <a:t> </a:t>
            </a:r>
            <a:r>
              <a:rPr lang="en-US" sz="2400" dirty="0"/>
              <a:t>§ 1913(a).</a:t>
            </a:r>
          </a:p>
          <a:p>
            <a:endParaRPr lang="en-US" sz="2400" dirty="0"/>
          </a:p>
          <a:p>
            <a:r>
              <a:rPr lang="en-US" sz="2400" dirty="0"/>
              <a:t>Consents can </a:t>
            </a:r>
            <a:r>
              <a:rPr lang="en-US" sz="2400" dirty="0" smtClean="0"/>
              <a:t>be rescinded </a:t>
            </a:r>
            <a:r>
              <a:rPr lang="en-US" sz="2400" dirty="0"/>
              <a:t>at any time and the Indian child must be returned to the parent or Indian custodian.  25 U.S.C.A § 1913(b).  </a:t>
            </a:r>
          </a:p>
          <a:p>
            <a:endParaRPr lang="en-US" sz="2400" dirty="0"/>
          </a:p>
          <a:p>
            <a:endParaRPr lang="en-US" sz="2400" dirty="0"/>
          </a:p>
        </p:txBody>
      </p:sp>
    </p:spTree>
    <p:extLst>
      <p:ext uri="{BB962C8B-B14F-4D97-AF65-F5344CB8AC3E}">
        <p14:creationId xmlns:p14="http://schemas.microsoft.com/office/powerpoint/2010/main" val="19428505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1023810"/>
          </a:xfrm>
        </p:spPr>
        <p:txBody>
          <a:bodyPr/>
          <a:lstStyle/>
          <a:p>
            <a:pPr algn="ctr"/>
            <a:r>
              <a:rPr lang="en-US" sz="3200" b="1" dirty="0"/>
              <a:t>PLACEMENT PREFERENCES</a:t>
            </a:r>
          </a:p>
        </p:txBody>
      </p:sp>
      <p:sp>
        <p:nvSpPr>
          <p:cNvPr id="3" name="Content Placeholder 2"/>
          <p:cNvSpPr>
            <a:spLocks noGrp="1"/>
          </p:cNvSpPr>
          <p:nvPr>
            <p:ph idx="1"/>
          </p:nvPr>
        </p:nvSpPr>
        <p:spPr>
          <a:xfrm>
            <a:off x="1981200" y="1481328"/>
            <a:ext cx="8153400" cy="4644836"/>
          </a:xfrm>
        </p:spPr>
        <p:txBody>
          <a:bodyPr/>
          <a:lstStyle/>
          <a:p>
            <a:r>
              <a:rPr lang="en-US" sz="2400" i="1" dirty="0"/>
              <a:t>Mississippi Choctaw</a:t>
            </a:r>
            <a:r>
              <a:rPr lang="en-US" sz="2400" dirty="0"/>
              <a:t> recognized that “[t]he </a:t>
            </a:r>
            <a:r>
              <a:rPr lang="en-US" sz="2400" b="1" dirty="0"/>
              <a:t>most important substantive requirement</a:t>
            </a:r>
            <a:r>
              <a:rPr lang="en-US" sz="2400" dirty="0"/>
              <a:t> imposed on state courts” is the placement preferences established by the ICWA.  </a:t>
            </a:r>
            <a:r>
              <a:rPr lang="en-US" sz="2400" i="1" dirty="0"/>
              <a:t>Id.</a:t>
            </a:r>
            <a:r>
              <a:rPr lang="en-US" sz="2400" dirty="0"/>
              <a:t> at 36-37.</a:t>
            </a:r>
          </a:p>
          <a:p>
            <a:endParaRPr lang="en-US" sz="2400" dirty="0"/>
          </a:p>
          <a:p>
            <a:r>
              <a:rPr lang="en-US" sz="2400" dirty="0"/>
              <a:t>A court must give a preference for the placement, “in the </a:t>
            </a:r>
            <a:r>
              <a:rPr lang="en-US" sz="2400"/>
              <a:t>absent </a:t>
            </a:r>
            <a:r>
              <a:rPr lang="en-US" sz="2400" smtClean="0"/>
              <a:t>of good </a:t>
            </a:r>
            <a:r>
              <a:rPr lang="en-US" sz="2400" dirty="0"/>
              <a:t>cause to the contrary” to “(</a:t>
            </a:r>
            <a:r>
              <a:rPr lang="en-US" sz="2400" dirty="0" err="1"/>
              <a:t>i</a:t>
            </a:r>
            <a:r>
              <a:rPr lang="en-US" sz="2400" dirty="0"/>
              <a:t>) a member of the child’s extended family” or “(ii) a foster home licensed, approved, or specified by the child’s tribe” 25 U.S.C. § 1915(b).  </a:t>
            </a:r>
          </a:p>
          <a:p>
            <a:endParaRPr lang="en-US" sz="2400" dirty="0"/>
          </a:p>
          <a:p>
            <a:endParaRPr lang="en-US" sz="2400" dirty="0"/>
          </a:p>
        </p:txBody>
      </p:sp>
    </p:spTree>
    <p:extLst>
      <p:ext uri="{BB962C8B-B14F-4D97-AF65-F5344CB8AC3E}">
        <p14:creationId xmlns:p14="http://schemas.microsoft.com/office/powerpoint/2010/main" val="27700735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411162"/>
          </a:xfrm>
        </p:spPr>
        <p:txBody>
          <a:bodyPr>
            <a:normAutofit fontScale="90000"/>
          </a:bodyPr>
          <a:lstStyle/>
          <a:p>
            <a:pPr algn="ctr"/>
            <a:r>
              <a:rPr lang="en-US" sz="3200" b="1" dirty="0"/>
              <a:t>TRIBAL TRADITIONS </a:t>
            </a:r>
            <a:r>
              <a:rPr lang="en-US" sz="3200" b="1" dirty="0" smtClean="0"/>
              <a:t>FOR </a:t>
            </a:r>
            <a:r>
              <a:rPr lang="en-US" sz="3200" b="1" dirty="0"/>
              <a:t>CARING FOR CHILD</a:t>
            </a:r>
          </a:p>
        </p:txBody>
      </p:sp>
      <p:sp>
        <p:nvSpPr>
          <p:cNvPr id="3" name="Content Placeholder 2"/>
          <p:cNvSpPr>
            <a:spLocks noGrp="1"/>
          </p:cNvSpPr>
          <p:nvPr>
            <p:ph idx="1"/>
          </p:nvPr>
        </p:nvSpPr>
        <p:spPr>
          <a:xfrm>
            <a:off x="1981200" y="990601"/>
            <a:ext cx="8153400" cy="5135563"/>
          </a:xfrm>
        </p:spPr>
        <p:txBody>
          <a:bodyPr/>
          <a:lstStyle/>
          <a:p>
            <a:r>
              <a:rPr lang="en-US" sz="2400" dirty="0"/>
              <a:t>The parent’s or extended family’s tribe’s “prevailing social and cultural standards” govern the placement</a:t>
            </a:r>
            <a:r>
              <a:rPr lang="en-US" sz="2400" u="sng" dirty="0"/>
              <a:t> </a:t>
            </a:r>
            <a:r>
              <a:rPr lang="en-US" sz="2400" dirty="0"/>
              <a:t>preferences in any custody proceeding of an Indian child.  25 U.S.C. § 915(d).</a:t>
            </a:r>
            <a:r>
              <a:rPr lang="en-US" sz="2400" i="1" dirty="0"/>
              <a:t> In re Jennifer A.</a:t>
            </a:r>
            <a:r>
              <a:rPr lang="en-US" sz="2400" dirty="0"/>
              <a:t>, 127 Cal. </a:t>
            </a:r>
            <a:r>
              <a:rPr lang="en-US" sz="2400" dirty="0" err="1"/>
              <a:t>Rptr</a:t>
            </a:r>
            <a:r>
              <a:rPr lang="en-US" sz="2400" dirty="0"/>
              <a:t>. 2d at 63-64. </a:t>
            </a:r>
          </a:p>
          <a:p>
            <a:endParaRPr lang="en-US" sz="2400" dirty="0"/>
          </a:p>
          <a:p>
            <a:endParaRPr lang="en-US" sz="2400" dirty="0"/>
          </a:p>
          <a:p>
            <a:endParaRPr lang="en-US" sz="2400" dirty="0"/>
          </a:p>
          <a:p>
            <a:endParaRPr lang="en-US" dirty="0"/>
          </a:p>
        </p:txBody>
      </p:sp>
    </p:spTree>
    <p:extLst>
      <p:ext uri="{BB962C8B-B14F-4D97-AF65-F5344CB8AC3E}">
        <p14:creationId xmlns:p14="http://schemas.microsoft.com/office/powerpoint/2010/main" val="34301763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077200" cy="868362"/>
          </a:xfrm>
        </p:spPr>
        <p:txBody>
          <a:bodyPr/>
          <a:lstStyle/>
          <a:p>
            <a:pPr algn="ctr"/>
            <a:r>
              <a:rPr lang="en-US" sz="3200" b="1" dirty="0"/>
              <a:t>STEROTYPES AND CULTURAL BAIS</a:t>
            </a:r>
          </a:p>
        </p:txBody>
      </p:sp>
      <p:sp>
        <p:nvSpPr>
          <p:cNvPr id="3" name="Content Placeholder 2"/>
          <p:cNvSpPr>
            <a:spLocks noGrp="1"/>
          </p:cNvSpPr>
          <p:nvPr>
            <p:ph idx="1"/>
          </p:nvPr>
        </p:nvSpPr>
        <p:spPr>
          <a:xfrm>
            <a:off x="1981200" y="1143001"/>
            <a:ext cx="8229600" cy="4525963"/>
          </a:xfrm>
        </p:spPr>
        <p:txBody>
          <a:bodyPr/>
          <a:lstStyle/>
          <a:p>
            <a:r>
              <a:rPr lang="en-US" sz="2400" dirty="0"/>
              <a:t>The evidence justifying removal must not be based upon stereotypes, cultural biases or subjective and judgmental views of what may be better for the children.</a:t>
            </a:r>
          </a:p>
          <a:p>
            <a:endParaRPr lang="en-US" sz="2400" dirty="0"/>
          </a:p>
          <a:p>
            <a:r>
              <a:rPr lang="en-US" sz="2400" dirty="0"/>
              <a:t>Court may not use the Idaho’s evidentiary standards or their biases to justify removal of children and placement because they provide less protection than § 1912(e).</a:t>
            </a:r>
            <a:r>
              <a:rPr lang="en-US" sz="2400" u="sng" dirty="0"/>
              <a:t>  </a:t>
            </a:r>
            <a:r>
              <a:rPr lang="en-US" sz="2400" i="1" dirty="0"/>
              <a:t>See</a:t>
            </a:r>
            <a:r>
              <a:rPr lang="en-US" sz="2400" dirty="0"/>
              <a:t> 25 U.S.C. § 1921.  </a:t>
            </a:r>
            <a:r>
              <a:rPr lang="en-US" sz="2400" i="1" dirty="0"/>
              <a:t>See also, Matter of Baby Boy Doe</a:t>
            </a:r>
            <a:r>
              <a:rPr lang="en-US" sz="2400" dirty="0"/>
              <a:t>, 123 Idaho at 468; </a:t>
            </a:r>
            <a:r>
              <a:rPr lang="en-US" sz="2400" i="1" dirty="0"/>
              <a:t>A.B.M v. M.H.</a:t>
            </a:r>
            <a:r>
              <a:rPr lang="en-US" sz="2400" dirty="0"/>
              <a:t>, 651 P.2d 1170, 1173-74 (Alaska 1982). </a:t>
            </a:r>
          </a:p>
          <a:p>
            <a:endParaRPr lang="en-US" sz="2400" u="sng" dirty="0"/>
          </a:p>
        </p:txBody>
      </p:sp>
    </p:spTree>
    <p:extLst>
      <p:ext uri="{BB962C8B-B14F-4D97-AF65-F5344CB8AC3E}">
        <p14:creationId xmlns:p14="http://schemas.microsoft.com/office/powerpoint/2010/main" val="14258603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153400" cy="1143000"/>
          </a:xfrm>
        </p:spPr>
        <p:txBody>
          <a:bodyPr/>
          <a:lstStyle/>
          <a:p>
            <a:pPr algn="ctr"/>
            <a:r>
              <a:rPr lang="en-US" sz="3200" b="1" dirty="0"/>
              <a:t>IDHW RULES</a:t>
            </a:r>
          </a:p>
        </p:txBody>
      </p:sp>
      <p:sp>
        <p:nvSpPr>
          <p:cNvPr id="3" name="Content Placeholder 2"/>
          <p:cNvSpPr>
            <a:spLocks noGrp="1"/>
          </p:cNvSpPr>
          <p:nvPr>
            <p:ph idx="1"/>
          </p:nvPr>
        </p:nvSpPr>
        <p:spPr>
          <a:xfrm>
            <a:off x="1981200" y="1600201"/>
            <a:ext cx="8153400" cy="4525963"/>
          </a:xfrm>
        </p:spPr>
        <p:txBody>
          <a:bodyPr/>
          <a:lstStyle/>
          <a:p>
            <a:r>
              <a:rPr lang="en-US" sz="2400" dirty="0"/>
              <a:t>IDAPA § 16.06.01.050 which states: “The federal and state laws which are the basis for these rules includes a number of </a:t>
            </a:r>
            <a:r>
              <a:rPr lang="en-US" sz="2400" b="1" dirty="0"/>
              <a:t>mandatory protections and safeguards</a:t>
            </a:r>
            <a:r>
              <a:rPr lang="en-US" sz="2400" dirty="0"/>
              <a:t> which are intended to ensure timely permanency for children </a:t>
            </a:r>
            <a:r>
              <a:rPr lang="en-US" sz="2400" b="1" dirty="0"/>
              <a:t>and to protect the rights of children, their families, and their tribes.</a:t>
            </a:r>
            <a:r>
              <a:rPr lang="en-US" sz="2400" dirty="0"/>
              <a:t>” (emphasis added).</a:t>
            </a:r>
          </a:p>
          <a:p>
            <a:endParaRPr lang="en-US" dirty="0"/>
          </a:p>
        </p:txBody>
      </p:sp>
    </p:spTree>
    <p:extLst>
      <p:ext uri="{BB962C8B-B14F-4D97-AF65-F5344CB8AC3E}">
        <p14:creationId xmlns:p14="http://schemas.microsoft.com/office/powerpoint/2010/main" val="387248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152400"/>
            <a:ext cx="8153400" cy="685800"/>
          </a:xfrm>
        </p:spPr>
        <p:txBody>
          <a:bodyPr/>
          <a:lstStyle/>
          <a:p>
            <a:pPr algn="ctr"/>
            <a:r>
              <a:rPr lang="en-US" sz="3200" b="1" dirty="0"/>
              <a:t>LEGISLATIVE HISTORY</a:t>
            </a:r>
          </a:p>
        </p:txBody>
      </p:sp>
      <p:sp>
        <p:nvSpPr>
          <p:cNvPr id="3" name="Content Placeholder 2"/>
          <p:cNvSpPr>
            <a:spLocks noGrp="1"/>
          </p:cNvSpPr>
          <p:nvPr>
            <p:ph idx="1"/>
          </p:nvPr>
        </p:nvSpPr>
        <p:spPr>
          <a:xfrm>
            <a:off x="1752600" y="1271016"/>
            <a:ext cx="8610600" cy="5053584"/>
          </a:xfrm>
        </p:spPr>
        <p:txBody>
          <a:bodyPr>
            <a:normAutofit lnSpcReduction="10000"/>
          </a:bodyPr>
          <a:lstStyle/>
          <a:p>
            <a:r>
              <a:rPr lang="en-US" sz="2400" dirty="0"/>
              <a:t>Studies had shown that 25% to 35% of all Indian children nationally "had been separated from their families and placed in adoptive families, foster care or institutions."  </a:t>
            </a:r>
            <a:r>
              <a:rPr lang="en-US" sz="2400" i="1" dirty="0"/>
              <a:t>Mississippi Choctaw v. Holyfield</a:t>
            </a:r>
            <a:r>
              <a:rPr lang="en-US" sz="2400" dirty="0"/>
              <a:t>, 490 U.S. 30 (1989), citing 1974 Senate Report at 15. </a:t>
            </a:r>
          </a:p>
          <a:p>
            <a:pPr marL="0" indent="0">
              <a:buNone/>
            </a:pPr>
            <a:endParaRPr lang="en-US" sz="2200" dirty="0"/>
          </a:p>
          <a:p>
            <a:r>
              <a:rPr lang="en-US" sz="2400" dirty="0"/>
              <a:t>Indian children in South Dakota were nearly ten times more likely to be "taken out of their homes and placed in adoptive or foster care" than non-Indian children. 1974 Senate Report at 86 (Statistical Report, Association on American Indian Affairs). </a:t>
            </a:r>
          </a:p>
          <a:p>
            <a:endParaRPr lang="en-US" sz="2400" dirty="0"/>
          </a:p>
          <a:p>
            <a:r>
              <a:rPr lang="en-US" sz="2400" dirty="0"/>
              <a:t>85 percent Indian children placed in foster or adoptive homes were placed with white families, primarily because placement standards were "based upon middle-class values."  1974 Senate Report at 5.</a:t>
            </a:r>
          </a:p>
          <a:p>
            <a:endParaRPr lang="en-US" sz="2400" dirty="0"/>
          </a:p>
        </p:txBody>
      </p:sp>
    </p:spTree>
    <p:extLst>
      <p:ext uri="{BB962C8B-B14F-4D97-AF65-F5344CB8AC3E}">
        <p14:creationId xmlns:p14="http://schemas.microsoft.com/office/powerpoint/2010/main" val="29491573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981200" y="0"/>
            <a:ext cx="8153400" cy="762000"/>
          </a:xfrm>
        </p:spPr>
        <p:txBody>
          <a:bodyPr/>
          <a:lstStyle/>
          <a:p>
            <a:pPr algn="ctr" eaLnBrk="1" hangingPunct="1"/>
            <a:r>
              <a:rPr lang="en-US" sz="3200" b="1" dirty="0"/>
              <a:t>CONGRESSIONAL FINDINGS AND POLICY</a:t>
            </a:r>
          </a:p>
        </p:txBody>
      </p:sp>
      <p:sp>
        <p:nvSpPr>
          <p:cNvPr id="5" name="Content Placeholder 4"/>
          <p:cNvSpPr>
            <a:spLocks noGrp="1"/>
          </p:cNvSpPr>
          <p:nvPr>
            <p:ph idx="1"/>
          </p:nvPr>
        </p:nvSpPr>
        <p:spPr>
          <a:xfrm>
            <a:off x="1981200" y="1133856"/>
            <a:ext cx="8287512" cy="5343144"/>
          </a:xfrm>
        </p:spPr>
        <p:txBody>
          <a:bodyPr/>
          <a:lstStyle/>
          <a:p>
            <a:r>
              <a:rPr lang="en-US" sz="2400" dirty="0"/>
              <a:t>ICWA is based upon the unique political status of tribes and Indian people established by the Constitution, statutes and treaties, </a:t>
            </a:r>
            <a:r>
              <a:rPr lang="en-US" sz="2400" b="1" dirty="0"/>
              <a:t>not race</a:t>
            </a:r>
            <a:r>
              <a:rPr lang="en-US" sz="2400" dirty="0"/>
              <a:t>.</a:t>
            </a:r>
          </a:p>
          <a:p>
            <a:pPr marL="0" indent="0">
              <a:buNone/>
            </a:pPr>
            <a:endParaRPr lang="en-US" sz="2400" dirty="0"/>
          </a:p>
          <a:p>
            <a:r>
              <a:rPr lang="en-US" sz="2400" dirty="0"/>
              <a:t>Congress acknowledged "that there is no resource that is more vital to the continued existence and integrity of Indian tribes than their children . . . ."  25 U.S.C. § 1901(3).</a:t>
            </a:r>
          </a:p>
          <a:p>
            <a:endParaRPr lang="en-US" sz="2400" dirty="0"/>
          </a:p>
          <a:p>
            <a:r>
              <a:rPr lang="en-US" sz="2400" dirty="0"/>
              <a:t>Congress found “that the States, . . , have often failed to recognize the essential tribal relations of Indian people and the cultural and social standards prevailing in the Indian communities and families."  25 U.S.C. § 1901(5).  </a:t>
            </a:r>
          </a:p>
          <a:p>
            <a:endParaRPr lang="en-US" sz="2000" dirty="0"/>
          </a:p>
          <a:p>
            <a:endParaRPr lang="en-US" dirty="0"/>
          </a:p>
        </p:txBody>
      </p:sp>
    </p:spTree>
    <p:extLst>
      <p:ext uri="{BB962C8B-B14F-4D97-AF65-F5344CB8AC3E}">
        <p14:creationId xmlns:p14="http://schemas.microsoft.com/office/powerpoint/2010/main" val="1779358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524000" y="304800"/>
            <a:ext cx="9144000" cy="792480"/>
          </a:xfrm>
        </p:spPr>
        <p:txBody>
          <a:bodyPr/>
          <a:lstStyle/>
          <a:p>
            <a:pPr algn="ctr" eaLnBrk="1" hangingPunct="1"/>
            <a:r>
              <a:rPr lang="en-US" sz="3000" b="1" i="1" dirty="0"/>
              <a:t>Mississippi Choctaw v. Holyfield</a:t>
            </a:r>
            <a:r>
              <a:rPr lang="en-US" sz="3000" b="1" dirty="0"/>
              <a:t>, 490 U.S. 30 (1989)</a:t>
            </a:r>
          </a:p>
        </p:txBody>
      </p:sp>
      <p:sp>
        <p:nvSpPr>
          <p:cNvPr id="8195" name="Content Placeholder 2"/>
          <p:cNvSpPr>
            <a:spLocks noGrp="1"/>
          </p:cNvSpPr>
          <p:nvPr>
            <p:ph idx="1"/>
          </p:nvPr>
        </p:nvSpPr>
        <p:spPr>
          <a:xfrm>
            <a:off x="1981200" y="1435608"/>
            <a:ext cx="8369808" cy="4690556"/>
          </a:xfrm>
        </p:spPr>
        <p:txBody>
          <a:bodyPr/>
          <a:lstStyle/>
          <a:p>
            <a:pPr eaLnBrk="1" hangingPunct="1"/>
            <a:r>
              <a:rPr lang="en-US" sz="2400" i="1" dirty="0"/>
              <a:t>Mississippi Choctaw</a:t>
            </a:r>
            <a:r>
              <a:rPr lang="en-US" sz="2400" dirty="0"/>
              <a:t> recognized that Congress found that it is in the best interests of Indian children to remain in the custody of their families and to protect their affiliation with their Tribes.  </a:t>
            </a:r>
            <a:r>
              <a:rPr lang="en-US" sz="2400" i="1" dirty="0"/>
              <a:t>Id.</a:t>
            </a:r>
            <a:r>
              <a:rPr lang="en-US" sz="2400" dirty="0"/>
              <a:t> at 49-50.</a:t>
            </a:r>
          </a:p>
          <a:p>
            <a:pPr eaLnBrk="1" hangingPunct="1"/>
            <a:endParaRPr lang="en-US" sz="2400" dirty="0"/>
          </a:p>
          <a:p>
            <a:r>
              <a:rPr lang="en-US" sz="2400" i="1" dirty="0"/>
              <a:t>Mississippi Choctaw</a:t>
            </a:r>
            <a:r>
              <a:rPr lang="en-US" sz="2400" dirty="0"/>
              <a:t> held that the ICWA's "main effect" was to curtail the authority of the states. </a:t>
            </a:r>
            <a:r>
              <a:rPr lang="en-US" sz="2400" i="1" dirty="0"/>
              <a:t>Id</a:t>
            </a:r>
            <a:r>
              <a:rPr lang="en-US" sz="2400" dirty="0"/>
              <a:t>. at 45 n.17. </a:t>
            </a:r>
          </a:p>
          <a:p>
            <a:endParaRPr lang="en-US" sz="2400" dirty="0"/>
          </a:p>
          <a:p>
            <a:pPr eaLnBrk="1" hangingPunct="1"/>
            <a:endParaRPr lang="en-US" sz="2000" dirty="0"/>
          </a:p>
        </p:txBody>
      </p:sp>
    </p:spTree>
    <p:extLst>
      <p:ext uri="{BB962C8B-B14F-4D97-AF65-F5344CB8AC3E}">
        <p14:creationId xmlns:p14="http://schemas.microsoft.com/office/powerpoint/2010/main" val="37376102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92163"/>
          </a:xfrm>
        </p:spPr>
        <p:txBody>
          <a:bodyPr/>
          <a:lstStyle/>
          <a:p>
            <a:pPr algn="ctr"/>
            <a:r>
              <a:rPr lang="en-US" sz="3200" b="1" dirty="0"/>
              <a:t>STATE COURTS MUST COMPLY WITH ICWA</a:t>
            </a:r>
          </a:p>
        </p:txBody>
      </p:sp>
      <p:sp>
        <p:nvSpPr>
          <p:cNvPr id="3" name="Content Placeholder 2"/>
          <p:cNvSpPr>
            <a:spLocks noGrp="1"/>
          </p:cNvSpPr>
          <p:nvPr>
            <p:ph idx="1"/>
          </p:nvPr>
        </p:nvSpPr>
        <p:spPr>
          <a:xfrm>
            <a:off x="838200" y="1554480"/>
            <a:ext cx="10515600" cy="4622483"/>
          </a:xfrm>
        </p:spPr>
        <p:txBody>
          <a:bodyPr/>
          <a:lstStyle/>
          <a:p>
            <a:r>
              <a:rPr lang="en-US" sz="2400" dirty="0"/>
              <a:t>State courts are required to follow the mandates of the ICWA unless state law provides a higher level of protection.  25 U.S.C. § 1921. </a:t>
            </a:r>
          </a:p>
          <a:p>
            <a:endParaRPr lang="en-US" sz="2400" dirty="0"/>
          </a:p>
          <a:p>
            <a:r>
              <a:rPr lang="en-US" sz="2400" dirty="0"/>
              <a:t>“If the prerequisites are met, ICWA supplies the procedural requirements and substantive standards that must be used by the state courts instead of procedures and standards under state law.”  </a:t>
            </a:r>
            <a:r>
              <a:rPr lang="en-US" sz="2400" i="1" dirty="0"/>
              <a:t>Matter of Baby Boy Doe</a:t>
            </a:r>
            <a:r>
              <a:rPr lang="en-US" sz="2400" dirty="0"/>
              <a:t>, 123 Idaho 464, 468, 849 P.2d 934, 929 (1993). </a:t>
            </a:r>
          </a:p>
          <a:p>
            <a:endParaRPr lang="en-US" sz="3200" dirty="0"/>
          </a:p>
          <a:p>
            <a:endParaRPr lang="en-US" dirty="0"/>
          </a:p>
        </p:txBody>
      </p:sp>
    </p:spTree>
    <p:extLst>
      <p:ext uri="{BB962C8B-B14F-4D97-AF65-F5344CB8AC3E}">
        <p14:creationId xmlns:p14="http://schemas.microsoft.com/office/powerpoint/2010/main" val="20864236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8000999" cy="533400"/>
          </a:xfrm>
        </p:spPr>
        <p:txBody>
          <a:bodyPr/>
          <a:lstStyle/>
          <a:p>
            <a:pPr algn="ctr"/>
            <a:r>
              <a:rPr lang="en-US" sz="3200" dirty="0"/>
              <a:t>WHEN DOES ICWA APPLY</a:t>
            </a:r>
          </a:p>
        </p:txBody>
      </p:sp>
      <p:sp>
        <p:nvSpPr>
          <p:cNvPr id="3" name="Content Placeholder 2"/>
          <p:cNvSpPr>
            <a:spLocks noGrp="1"/>
          </p:cNvSpPr>
          <p:nvPr>
            <p:ph idx="1"/>
          </p:nvPr>
        </p:nvSpPr>
        <p:spPr>
          <a:xfrm>
            <a:off x="2057401" y="762000"/>
            <a:ext cx="7924799" cy="5715000"/>
          </a:xfrm>
        </p:spPr>
        <p:txBody>
          <a:bodyPr/>
          <a:lstStyle/>
          <a:p>
            <a:r>
              <a:rPr lang="en-US" sz="2400" dirty="0"/>
              <a:t>ICWA applies when a “child custody proceeding” involves an “Indian child.” </a:t>
            </a:r>
          </a:p>
          <a:p>
            <a:endParaRPr lang="en-US" sz="2400" dirty="0"/>
          </a:p>
          <a:p>
            <a:r>
              <a:rPr lang="en-US" sz="2400" dirty="0"/>
              <a:t>Does </a:t>
            </a:r>
            <a:r>
              <a:rPr lang="en-US" sz="2400" b="1" dirty="0"/>
              <a:t>not</a:t>
            </a:r>
            <a:r>
              <a:rPr lang="en-US" sz="2400" dirty="0"/>
              <a:t> apply to child custody between parents.</a:t>
            </a:r>
          </a:p>
          <a:p>
            <a:endParaRPr lang="en-US" sz="2400" dirty="0"/>
          </a:p>
          <a:p>
            <a:r>
              <a:rPr lang="en-US" sz="2400" dirty="0"/>
              <a:t>“Indian child” is a person under 18 years old who is unmarried and is a member of an Indian Tribe or eligible for membership.  25 U.S.C. § 1903(4).Tribes determine membership and enrollment criteria.</a:t>
            </a:r>
          </a:p>
          <a:p>
            <a:endParaRPr lang="en-US" sz="2400" dirty="0"/>
          </a:p>
          <a:p>
            <a:r>
              <a:rPr lang="en-US" sz="2400" dirty="0"/>
              <a:t>The definition of “child custody proceeding” under ICWA includes child protection, parental termination, adoption, and guardianship cases involving an “Indian child.” 25 U.S.C. § 1903(1)(</a:t>
            </a:r>
            <a:r>
              <a:rPr lang="en-US" sz="2400" dirty="0" err="1"/>
              <a:t>i</a:t>
            </a:r>
            <a:r>
              <a:rPr lang="en-US" sz="2400" dirty="0"/>
              <a:t>)-(iv).</a:t>
            </a:r>
            <a:endParaRPr lang="en-US" sz="2400" u="sng" dirty="0"/>
          </a:p>
          <a:p>
            <a:endParaRPr lang="en-US" sz="2400" dirty="0"/>
          </a:p>
        </p:txBody>
      </p:sp>
    </p:spTree>
    <p:extLst>
      <p:ext uri="{BB962C8B-B14F-4D97-AF65-F5344CB8AC3E}">
        <p14:creationId xmlns:p14="http://schemas.microsoft.com/office/powerpoint/2010/main" val="37903015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52400"/>
            <a:ext cx="8153400" cy="533400"/>
          </a:xfrm>
        </p:spPr>
        <p:txBody>
          <a:bodyPr/>
          <a:lstStyle/>
          <a:p>
            <a:pPr algn="ctr"/>
            <a:r>
              <a:rPr lang="en-US" sz="3200" b="1" dirty="0"/>
              <a:t>JURISDICTION AND TRANSFERS</a:t>
            </a:r>
          </a:p>
        </p:txBody>
      </p:sp>
      <p:sp>
        <p:nvSpPr>
          <p:cNvPr id="3" name="Content Placeholder 2"/>
          <p:cNvSpPr>
            <a:spLocks noGrp="1"/>
          </p:cNvSpPr>
          <p:nvPr>
            <p:ph idx="1"/>
          </p:nvPr>
        </p:nvSpPr>
        <p:spPr>
          <a:xfrm>
            <a:off x="1828800" y="1179576"/>
            <a:ext cx="8305800" cy="5093208"/>
          </a:xfrm>
        </p:spPr>
        <p:txBody>
          <a:bodyPr>
            <a:normAutofit fontScale="85000" lnSpcReduction="20000"/>
          </a:bodyPr>
          <a:lstStyle/>
          <a:p>
            <a:r>
              <a:rPr lang="en-US" dirty="0"/>
              <a:t>A tribal court has exclusive jurisdiction over Indian child: (1) who domiciled on a reservation or (2) who is a ward of the tribal court. 25 U.S.C. § 1911(a</a:t>
            </a:r>
            <a:r>
              <a:rPr lang="en-US" dirty="0" smtClean="0"/>
              <a:t>).</a:t>
            </a:r>
          </a:p>
          <a:p>
            <a:pPr marL="0" indent="0">
              <a:buNone/>
            </a:pPr>
            <a:endParaRPr lang="en-US" dirty="0"/>
          </a:p>
          <a:p>
            <a:r>
              <a:rPr lang="en-US" dirty="0"/>
              <a:t>Tribal and state courts have concurrent jurisdiction when Indian child: (1) is not domiciled on reservation or a ward of the tribal court; (2) where state has Public Law 280 jurisdiction over domestic relations and child protection; (3) if tribe has an agreement with state; and (4) limited emergency jurisdiction where child is temporarily off reservation and state has removed to prevent imminent physical harm.  </a:t>
            </a:r>
            <a:endParaRPr lang="en-US" dirty="0" smtClean="0"/>
          </a:p>
          <a:p>
            <a:pPr marL="0" indent="0">
              <a:buNone/>
            </a:pPr>
            <a:endParaRPr lang="en-US" dirty="0"/>
          </a:p>
          <a:p>
            <a:r>
              <a:rPr lang="en-US" dirty="0"/>
              <a:t>State courts, in the absence of good cause to the contrary, shall transfer case to tribal court unless parent objects or tribal court declines. 25 U.S.C. § 1911(b).</a:t>
            </a:r>
          </a:p>
          <a:p>
            <a:pPr marL="0" indent="0">
              <a:buNone/>
            </a:pPr>
            <a:r>
              <a:rPr lang="en-US" sz="2400" dirty="0"/>
              <a:t> </a:t>
            </a:r>
          </a:p>
        </p:txBody>
      </p:sp>
    </p:spTree>
    <p:extLst>
      <p:ext uri="{BB962C8B-B14F-4D97-AF65-F5344CB8AC3E}">
        <p14:creationId xmlns:p14="http://schemas.microsoft.com/office/powerpoint/2010/main" val="42020108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3050"/>
            <a:ext cx="8229600" cy="869950"/>
          </a:xfrm>
        </p:spPr>
        <p:txBody>
          <a:bodyPr/>
          <a:lstStyle/>
          <a:p>
            <a:pPr algn="ctr"/>
            <a:r>
              <a:rPr lang="en-US" sz="3200" b="1" dirty="0"/>
              <a:t>NOTICE TO PARENT, CUSTODIAN, AND TRIBE</a:t>
            </a:r>
          </a:p>
        </p:txBody>
      </p:sp>
      <p:sp>
        <p:nvSpPr>
          <p:cNvPr id="5" name="Content Placeholder 4"/>
          <p:cNvSpPr>
            <a:spLocks noGrp="1"/>
          </p:cNvSpPr>
          <p:nvPr>
            <p:ph sz="quarter" idx="2"/>
          </p:nvPr>
        </p:nvSpPr>
        <p:spPr>
          <a:xfrm>
            <a:off x="1905000" y="1447800"/>
            <a:ext cx="8305800" cy="4572000"/>
          </a:xfrm>
        </p:spPr>
        <p:txBody>
          <a:bodyPr>
            <a:normAutofit/>
          </a:bodyPr>
          <a:lstStyle/>
          <a:p>
            <a:r>
              <a:rPr lang="en-US" sz="2400" dirty="0" smtClean="0"/>
              <a:t>The Indian child’s Indian custodian and tribe have the right to </a:t>
            </a:r>
            <a:r>
              <a:rPr lang="en-US" sz="2400" dirty="0"/>
              <a:t>intervene </a:t>
            </a:r>
            <a:r>
              <a:rPr lang="en-US" sz="2400" dirty="0" smtClean="0"/>
              <a:t>in </a:t>
            </a:r>
            <a:r>
              <a:rPr lang="en-US" sz="2400" dirty="0"/>
              <a:t>any Indian child custody proceeding. 25 U.S.C. </a:t>
            </a:r>
            <a:r>
              <a:rPr lang="en-US" sz="2400" dirty="0" smtClean="0"/>
              <a:t>§ 1911(c). </a:t>
            </a:r>
          </a:p>
          <a:p>
            <a:pPr marL="0" indent="0">
              <a:buNone/>
            </a:pPr>
            <a:endParaRPr lang="en-US" sz="2400" dirty="0" smtClean="0"/>
          </a:p>
          <a:p>
            <a:r>
              <a:rPr lang="en-US" sz="2400" dirty="0" smtClean="0"/>
              <a:t>State courts are required to provide written notice via registered mail to both the Indian custodian and the tribe to inform them of their right to intervene. </a:t>
            </a:r>
            <a:r>
              <a:rPr lang="en-US" sz="2400" dirty="0"/>
              <a:t>25 U.S.C. </a:t>
            </a:r>
            <a:r>
              <a:rPr lang="en-US" sz="2400" dirty="0" smtClean="0"/>
              <a:t>§ 1912(a). </a:t>
            </a:r>
          </a:p>
          <a:p>
            <a:pPr marL="0" indent="0">
              <a:buNone/>
            </a:pPr>
            <a:endParaRPr lang="en-US" sz="2400" dirty="0" smtClean="0"/>
          </a:p>
          <a:p>
            <a:r>
              <a:rPr lang="en-US" sz="2400" i="1" dirty="0" smtClean="0"/>
              <a:t>See also</a:t>
            </a:r>
            <a:r>
              <a:rPr lang="en-US" sz="2400" dirty="0" smtClean="0"/>
              <a:t> BIA Guidelines, 44 Fed. Reg. at 67588; IDAPA § 16.06.01.050.05 . </a:t>
            </a:r>
            <a:r>
              <a:rPr lang="en-US" sz="2400" i="1" dirty="0" smtClean="0"/>
              <a:t>In re Custody of C.C.M.</a:t>
            </a:r>
            <a:r>
              <a:rPr lang="en-US" sz="2400" dirty="0" smtClean="0"/>
              <a:t>, 202 P.3d 971, 979 (App. Wash. 1st Dist. 2009). </a:t>
            </a:r>
          </a:p>
          <a:p>
            <a:endParaRPr lang="en-US" dirty="0"/>
          </a:p>
        </p:txBody>
      </p:sp>
    </p:spTree>
    <p:extLst>
      <p:ext uri="{BB962C8B-B14F-4D97-AF65-F5344CB8AC3E}">
        <p14:creationId xmlns:p14="http://schemas.microsoft.com/office/powerpoint/2010/main" val="27756968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981200" y="274638"/>
            <a:ext cx="8153400" cy="792162"/>
          </a:xfrm>
        </p:spPr>
        <p:txBody>
          <a:bodyPr/>
          <a:lstStyle/>
          <a:p>
            <a:pPr algn="ctr"/>
            <a:r>
              <a:rPr lang="en-US" sz="3200" b="1" dirty="0"/>
              <a:t>REQUIRED TEN DAY PERIOD</a:t>
            </a:r>
          </a:p>
        </p:txBody>
      </p:sp>
      <p:sp>
        <p:nvSpPr>
          <p:cNvPr id="8" name="Content Placeholder 7"/>
          <p:cNvSpPr>
            <a:spLocks noGrp="1"/>
          </p:cNvSpPr>
          <p:nvPr>
            <p:ph idx="1"/>
          </p:nvPr>
        </p:nvSpPr>
        <p:spPr>
          <a:xfrm>
            <a:off x="1981200" y="1298448"/>
            <a:ext cx="8153400" cy="4827716"/>
          </a:xfrm>
        </p:spPr>
        <p:txBody>
          <a:bodyPr/>
          <a:lstStyle/>
          <a:p>
            <a:r>
              <a:rPr lang="en-US" sz="2400" dirty="0"/>
              <a:t>The Indian child cannot be placed in foster care until ten (10) days after the Indian custodian and tribe have received the required notice.  25 U.S.C.A § 1912.</a:t>
            </a:r>
          </a:p>
          <a:p>
            <a:endParaRPr lang="en-US" sz="2400" dirty="0"/>
          </a:p>
          <a:p>
            <a:r>
              <a:rPr lang="en-US" sz="2400" dirty="0"/>
              <a:t>Compliance with ICWA’s notice requirement falls “squarely and affirmatively” on the court when it knows or has reason to know who has the right to intervene in the child custody proceedings.  </a:t>
            </a:r>
            <a:r>
              <a:rPr lang="en-US" sz="2400" i="1" dirty="0"/>
              <a:t>Justin L. v. The Superior Court of Los Angeles</a:t>
            </a:r>
            <a:r>
              <a:rPr lang="en-US" sz="2400" dirty="0"/>
              <a:t>, 81 Cal. </a:t>
            </a:r>
            <a:r>
              <a:rPr lang="en-US" sz="2400" dirty="0" err="1"/>
              <a:t>Rptr</a:t>
            </a:r>
            <a:r>
              <a:rPr lang="en-US" sz="2400" dirty="0"/>
              <a:t>. 884, 886 (Cal. App. 3d Dist. 2008)</a:t>
            </a:r>
            <a:r>
              <a:rPr lang="en-US" sz="2400" i="1" dirty="0"/>
              <a:t>.</a:t>
            </a:r>
            <a:r>
              <a:rPr lang="en-US" sz="2400" dirty="0"/>
              <a:t> </a:t>
            </a:r>
          </a:p>
          <a:p>
            <a:endParaRPr lang="en-US" sz="2400" dirty="0"/>
          </a:p>
        </p:txBody>
      </p:sp>
    </p:spTree>
    <p:extLst>
      <p:ext uri="{BB962C8B-B14F-4D97-AF65-F5344CB8AC3E}">
        <p14:creationId xmlns:p14="http://schemas.microsoft.com/office/powerpoint/2010/main" val="20965765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TotalTime>
  <Words>1361</Words>
  <Application>Microsoft Office PowerPoint</Application>
  <PresentationFormat>Widescreen</PresentationFormat>
  <Paragraphs>98</Paragraphs>
  <Slides>18</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The Fundamentals of the Indian Child Welfare Act  25 U.S.C. § § 1901 Et Seq. </vt:lpstr>
      <vt:lpstr>LEGISLATIVE HISTORY</vt:lpstr>
      <vt:lpstr>CONGRESSIONAL FINDINGS AND POLICY</vt:lpstr>
      <vt:lpstr>Mississippi Choctaw v. Holyfield, 490 U.S. 30 (1989)</vt:lpstr>
      <vt:lpstr>STATE COURTS MUST COMPLY WITH ICWA</vt:lpstr>
      <vt:lpstr>WHEN DOES ICWA APPLY</vt:lpstr>
      <vt:lpstr>JURISDICTION AND TRANSFERS</vt:lpstr>
      <vt:lpstr>NOTICE TO PARENT, CUSTODIAN, AND TRIBE</vt:lpstr>
      <vt:lpstr>REQUIRED TEN DAY PERIOD</vt:lpstr>
      <vt:lpstr>NOTICE CANNOT BE WAIVED</vt:lpstr>
      <vt:lpstr>ACTIVE EFFORTS/REMEDIAL SERVICES</vt:lpstr>
      <vt:lpstr>STATE MUST ACTUALLY PROVIDE SERVICES</vt:lpstr>
      <vt:lpstr>STANDARD OF PROOF</vt:lpstr>
      <vt:lpstr>VOLUNTARY CONSENT</vt:lpstr>
      <vt:lpstr>PLACEMENT PREFERENCES</vt:lpstr>
      <vt:lpstr>TRIBAL TRADITIONS FOR CARING FOR CHILD</vt:lpstr>
      <vt:lpstr>STEROTYPES AND CULTURAL BAIS</vt:lpstr>
      <vt:lpstr>IDHW RULES</vt:lpstr>
    </vt:vector>
  </TitlesOfParts>
  <Company>ILAS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Steven Rapp</dc:creator>
  <cp:lastModifiedBy>Howard Belodoff</cp:lastModifiedBy>
  <cp:revision>6</cp:revision>
  <dcterms:created xsi:type="dcterms:W3CDTF">2015-01-20T16:18:33Z</dcterms:created>
  <dcterms:modified xsi:type="dcterms:W3CDTF">2015-02-11T21:44:23Z</dcterms:modified>
</cp:coreProperties>
</file>